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083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3" y="1201494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Smart City Utilities Management</a:t>
            </a:r>
            <a:endParaRPr lang="en-US" sz="6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73177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 comparative analysis of SQL, NoSQL, and Blockchain data architectures.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4221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DeVos Graduate School, Northwood University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508500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Presented by:</a:t>
            </a:r>
            <a:r>
              <a:rPr lang="en-US" sz="1850" i="1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Srinivas Bhootam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568696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MIS-659- Relational Database Management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7724" y="628891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67"/>
    </mc:Choice>
    <mc:Fallback xmlns="">
      <p:transition spd="slow" advTm="311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59675"/>
            <a:ext cx="76046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Key Takeaways &amp; Reflections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461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SQL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05324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Robust for structured relational data. Learned strong foundational skills.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57813" y="3461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NoSQL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405324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Flexible, scalable for diverse data. Emphasized document modeling.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7901" y="3461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Blockchain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7901" y="405324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Ensures trust and immutability; complex to implement effectively.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37724" y="568690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Team favorites: SQL for logic, NoSQL for flexibility, Blockchain for security intrigue.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139F2-CB92-67F4-C8D3-3ACFCF57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412" y="7250310"/>
            <a:ext cx="1770805" cy="956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93"/>
    </mc:Choice>
    <mc:Fallback xmlns="">
      <p:transition spd="slow" advTm="4319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169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References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579965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819281"/>
            <a:ext cx="32781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Elmasri &amp; Navathe, 2016: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879913" y="331481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Fundamentals of database systems, essential for understanding relational models.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320183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559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Swan, 2015: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879913" y="505503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Foundational text on blockchain technology and its economic implications.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324124" y="63296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CD7490-C249-9280-ACA1-75BBC0D3C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9412" y="7250310"/>
            <a:ext cx="1770805" cy="956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1"/>
    </mc:Choice>
    <mc:Fallback xmlns="">
      <p:transition spd="slow" advTm="1196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9964"/>
            <a:ext cx="83171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Relational Databases Explained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02731"/>
            <a:ext cx="3014305" cy="1862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9649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Data Organization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5460444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Tables structure data in rows and columns.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2802731"/>
            <a:ext cx="3014305" cy="18629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49649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Data Relationships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51233" y="5460444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Primary and foreign keys link tables.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2802731"/>
            <a:ext cx="3014305" cy="18629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49649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SQL Language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64743" y="5460444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Used to manage and query data with Structured Query Language.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2802731"/>
            <a:ext cx="3014424" cy="18629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49649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Ideal Use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778252" y="5460444"/>
            <a:ext cx="30144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Best for consistent, structured data with complex queries.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AD2DD1-E173-21CD-64B0-45A301192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9412" y="7250310"/>
            <a:ext cx="1770805" cy="956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36"/>
    </mc:Choice>
    <mc:Fallback xmlns="">
      <p:transition spd="slow" advTm="2943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159" y="582811"/>
            <a:ext cx="7660481" cy="124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SQL Project: Smart City Utilities Database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47711" y="2367082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Residents Table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47711" y="2805827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Stores personal info of city occupants.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47711" y="3795951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Utilities Table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47711" y="4234696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Details on different utility types provided.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7711" y="5224820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Bills Table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47711" y="5663565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Keeps records of billing data and payments.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47711" y="6653689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Usage Table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47711" y="7092434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Tracks resource consumption by residents.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AD318E-79EC-C254-5945-FED020A6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412" y="7250310"/>
            <a:ext cx="1770805" cy="95600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D31D17-87E6-4BC8-4D92-FD0AA0B58FF8}"/>
              </a:ext>
            </a:extLst>
          </p:cNvPr>
          <p:cNvSpPr/>
          <p:nvPr/>
        </p:nvSpPr>
        <p:spPr>
          <a:xfrm>
            <a:off x="6332081" y="6440997"/>
            <a:ext cx="4560047" cy="1027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34B5F1E-6D69-C68B-8A7A-D90165C2FCC7}"/>
              </a:ext>
            </a:extLst>
          </p:cNvPr>
          <p:cNvSpPr/>
          <p:nvPr/>
        </p:nvSpPr>
        <p:spPr>
          <a:xfrm>
            <a:off x="6332081" y="3726328"/>
            <a:ext cx="4560047" cy="1027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231B23-84B5-F6C6-E744-E1BDC18CF079}"/>
              </a:ext>
            </a:extLst>
          </p:cNvPr>
          <p:cNvSpPr/>
          <p:nvPr/>
        </p:nvSpPr>
        <p:spPr>
          <a:xfrm>
            <a:off x="6332079" y="5048181"/>
            <a:ext cx="4560047" cy="1027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7D8787-2D38-EE52-B97D-EE4B5BDBDD15}"/>
              </a:ext>
            </a:extLst>
          </p:cNvPr>
          <p:cNvSpPr/>
          <p:nvPr/>
        </p:nvSpPr>
        <p:spPr>
          <a:xfrm>
            <a:off x="6332080" y="2264004"/>
            <a:ext cx="4560047" cy="1027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27"/>
    </mc:Choice>
    <mc:Fallback xmlns="">
      <p:transition spd="slow" advTm="3022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80063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SQL Practice: Queries &amp; Views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578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Techniques Practiced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JOINs to combine multi-table data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Aggregation for totals and averages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Views for readable summaries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31182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Challenges &amp; Learnings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Handling foreign key dependencies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Maintaining data normalization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Optimizing query performance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D49D1D-6AB3-0A7D-FD23-07F2E582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412" y="7250310"/>
            <a:ext cx="1770805" cy="956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69"/>
    </mc:Choice>
    <mc:Fallback xmlns="">
      <p:transition spd="slow" advTm="365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39102"/>
            <a:ext cx="74545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NoSQL Databases Overview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3671292"/>
            <a:ext cx="12954952" cy="30480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2881789" y="3671233"/>
            <a:ext cx="30480" cy="718066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627828" y="340203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28079" y="346001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488996" y="4628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Data Model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77039" y="5124450"/>
            <a:ext cx="36402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Schema-less, uses flexible JSON-like documents.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299841" y="3671233"/>
            <a:ext cx="30480" cy="718066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45881" y="340203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46131" y="346001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907048" y="4628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Scalability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495092" y="5124450"/>
            <a:ext cx="36402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Designed to scale horizontally with ease.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1717893" y="3671233"/>
            <a:ext cx="30480" cy="718066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11463933" y="340203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1564183" y="346001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325100" y="4628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Data Structure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913144" y="5124450"/>
            <a:ext cx="36402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No strict schema or joins; suited for semi-structured data.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B332C0-F20F-3BC3-6B97-4464A3212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412" y="7250310"/>
            <a:ext cx="1770805" cy="956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48"/>
    </mc:Choice>
    <mc:Fallback xmlns="">
      <p:transition spd="slow" advTm="274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36363"/>
            <a:ext cx="127078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NoSQL Project: MongoDB Atlas Implementation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6386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Data Stored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22993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Utility bills and usage per resident.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82834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Documents embedded in resident collection.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14761" y="36386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Sample Query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14761" y="422993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Queried usage amount greater than 100 units.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14761" y="4882158"/>
            <a:ext cx="6185535" cy="741878"/>
          </a:xfrm>
          <a:prstGeom prst="roundRect">
            <a:avLst>
              <a:gd name="adj" fmla="val 13552"/>
            </a:avLst>
          </a:prstGeom>
          <a:solidFill>
            <a:srgbClr val="D8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602855" y="4882158"/>
            <a:ext cx="6209348" cy="741878"/>
          </a:xfrm>
          <a:prstGeom prst="roundRect">
            <a:avLst>
              <a:gd name="adj" fmla="val 4840"/>
            </a:avLst>
          </a:prstGeom>
          <a:solidFill>
            <a:srgbClr val="D8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842171" y="5061585"/>
            <a:ext cx="57307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highlight>
                  <a:srgbClr val="D8E7F3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{ "bills.usage.usage_amount": { "$gt": 100 } }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93AE67-9E16-F741-B4AC-6AD6CCBA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412" y="7250310"/>
            <a:ext cx="1770805" cy="956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04"/>
    </mc:Choice>
    <mc:Fallback xmlns="">
      <p:transition spd="slow" advTm="3420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2275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NoSQL Experience Reflection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889766"/>
            <a:ext cx="3614618" cy="2605207"/>
          </a:xfrm>
          <a:prstGeom prst="roundRect">
            <a:avLst>
              <a:gd name="adj" fmla="val 385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71059" y="31367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Easier Aspects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71059" y="363224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No need to define fixed schema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71059" y="4481989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Natural nesting of related data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8058" y="2889766"/>
            <a:ext cx="3614618" cy="2605207"/>
          </a:xfrm>
          <a:prstGeom prst="roundRect">
            <a:avLst>
              <a:gd name="adj" fmla="val 385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424993" y="31367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Challenges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24993" y="363224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Complex aggregation syntax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24993" y="4481989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Learning JSON structure intricacies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24124" y="5734288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71059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Learnings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571059" y="6476762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Strong data modeling skills essential for performance.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7E96A0-F485-74D3-5370-30325729F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412" y="7250310"/>
            <a:ext cx="1770805" cy="956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30"/>
    </mc:Choice>
    <mc:Fallback xmlns="">
      <p:transition spd="slow" advTm="3243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87459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Blockchain Technology Overview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Distributed Ledger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Data shared across multiple nodes.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79200" y="449580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82269" y="29478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Immutability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582269" y="3443407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Data blocks linked and tamper-proof.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30609" y="348460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582269" y="5202912"/>
            <a:ext cx="33025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Cryptographic Validation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582269" y="5698450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Secure consensus replaces central authority.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30609" y="550687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7D0AEE-4B11-C8D7-1C7D-6C8119127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9412" y="7250310"/>
            <a:ext cx="1770805" cy="956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88"/>
    </mc:Choice>
    <mc:Fallback xmlns="">
      <p:transition spd="slow" advTm="3828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54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Blockchain In-Class Simulation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762488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62524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Block Creation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862524" y="3258026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Constructed blocks with data and hashes.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83097" y="3880366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21498" y="3880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Chaining Process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221498" y="4375904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Linked blocks ensuring data integrity.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042190" y="499824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580590" y="4998244"/>
            <a:ext cx="35324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Consensus Understanding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80590" y="549378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Grasped importance of consensus mechanisms.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01282" y="611612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939683" y="6116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Reflection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939683" y="6611660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Blockchain prevents tampering and enhances trust.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82D5BA-0DF0-D406-6671-03C3CFB92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412" y="7250310"/>
            <a:ext cx="1770805" cy="956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47"/>
    </mc:Choice>
    <mc:Fallback xmlns="">
      <p:transition spd="slow" advTm="3904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437</Words>
  <Application>Microsoft Office PowerPoint</Application>
  <PresentationFormat>Custom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srinivas bunty</cp:lastModifiedBy>
  <cp:revision>7</cp:revision>
  <dcterms:created xsi:type="dcterms:W3CDTF">2025-05-10T07:03:19Z</dcterms:created>
  <dcterms:modified xsi:type="dcterms:W3CDTF">2025-05-25T02:30:04Z</dcterms:modified>
</cp:coreProperties>
</file>